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342" r:id="rId3"/>
    <p:sldId id="343" r:id="rId4"/>
    <p:sldId id="344" r:id="rId5"/>
    <p:sldId id="345" r:id="rId6"/>
    <p:sldId id="346" r:id="rId7"/>
    <p:sldId id="347" r:id="rId8"/>
    <p:sldId id="348" r:id="rId9"/>
    <p:sldId id="349" r:id="rId10"/>
    <p:sldId id="350" r:id="rId11"/>
    <p:sldId id="359" r:id="rId12"/>
    <p:sldId id="360" r:id="rId13"/>
    <p:sldId id="357" r:id="rId14"/>
    <p:sldId id="358" r:id="rId15"/>
    <p:sldId id="353" r:id="rId16"/>
    <p:sldId id="354" r:id="rId17"/>
    <p:sldId id="355" r:id="rId18"/>
    <p:sldId id="356" r:id="rId19"/>
    <p:sldId id="361" r:id="rId20"/>
    <p:sldId id="362" r:id="rId21"/>
    <p:sldId id="341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0000FF"/>
    <a:srgbClr val="224A7D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676222-142A-46AE-AF78-7EA40E7AD240}" v="96" dt="2022-03-23T05:09:35.0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刘 鹏飞" userId="373565e0ed7777ae" providerId="LiveId" clId="{C4676222-142A-46AE-AF78-7EA40E7AD240}"/>
    <pc:docChg chg="custSel addSld modSld">
      <pc:chgData name="刘 鹏飞" userId="373565e0ed7777ae" providerId="LiveId" clId="{C4676222-142A-46AE-AF78-7EA40E7AD240}" dt="2022-03-23T06:30:00.630" v="107" actId="22"/>
      <pc:docMkLst>
        <pc:docMk/>
      </pc:docMkLst>
      <pc:sldChg chg="addSp modSp mod">
        <pc:chgData name="刘 鹏飞" userId="373565e0ed7777ae" providerId="LiveId" clId="{C4676222-142A-46AE-AF78-7EA40E7AD240}" dt="2022-03-23T06:30:00.630" v="107" actId="22"/>
        <pc:sldMkLst>
          <pc:docMk/>
          <pc:sldMk cId="3274608425" sldId="257"/>
        </pc:sldMkLst>
        <pc:spChg chg="mod">
          <ac:chgData name="刘 鹏飞" userId="373565e0ed7777ae" providerId="LiveId" clId="{C4676222-142A-46AE-AF78-7EA40E7AD240}" dt="2022-03-23T02:53:43.607" v="10" actId="20577"/>
          <ac:spMkLst>
            <pc:docMk/>
            <pc:sldMk cId="3274608425" sldId="257"/>
            <ac:spMk id="8" creationId="{250EEC88-E847-46BE-B2C7-F02F40B70C1F}"/>
          </ac:spMkLst>
        </pc:spChg>
        <pc:spChg chg="add">
          <ac:chgData name="刘 鹏飞" userId="373565e0ed7777ae" providerId="LiveId" clId="{C4676222-142A-46AE-AF78-7EA40E7AD240}" dt="2022-03-23T06:30:00.630" v="107" actId="22"/>
          <ac:spMkLst>
            <pc:docMk/>
            <pc:sldMk cId="3274608425" sldId="257"/>
            <ac:spMk id="12" creationId="{2CBD0CF3-DFE8-4905-A44F-88BA0868C587}"/>
          </ac:spMkLst>
        </pc:spChg>
      </pc:sldChg>
      <pc:sldChg chg="modSp add mod">
        <pc:chgData name="刘 鹏飞" userId="373565e0ed7777ae" providerId="LiveId" clId="{C4676222-142A-46AE-AF78-7EA40E7AD240}" dt="2022-03-23T05:07:41.757" v="46" actId="20577"/>
        <pc:sldMkLst>
          <pc:docMk/>
          <pc:sldMk cId="1680595516" sldId="361"/>
        </pc:sldMkLst>
        <pc:spChg chg="mod">
          <ac:chgData name="刘 鹏飞" userId="373565e0ed7777ae" providerId="LiveId" clId="{C4676222-142A-46AE-AF78-7EA40E7AD240}" dt="2022-03-23T05:07:41.757" v="46" actId="20577"/>
          <ac:spMkLst>
            <pc:docMk/>
            <pc:sldMk cId="1680595516" sldId="361"/>
            <ac:spMk id="15" creationId="{8073FA55-A6E9-4353-B7A5-11B777CB1494}"/>
          </ac:spMkLst>
        </pc:spChg>
      </pc:sldChg>
      <pc:sldChg chg="modSp add mod">
        <pc:chgData name="刘 鹏飞" userId="373565e0ed7777ae" providerId="LiveId" clId="{C4676222-142A-46AE-AF78-7EA40E7AD240}" dt="2022-03-23T05:09:35.083" v="106" actId="20577"/>
        <pc:sldMkLst>
          <pc:docMk/>
          <pc:sldMk cId="2092381445" sldId="362"/>
        </pc:sldMkLst>
        <pc:spChg chg="mod">
          <ac:chgData name="刘 鹏飞" userId="373565e0ed7777ae" providerId="LiveId" clId="{C4676222-142A-46AE-AF78-7EA40E7AD240}" dt="2022-03-23T05:09:35.083" v="106" actId="20577"/>
          <ac:spMkLst>
            <pc:docMk/>
            <pc:sldMk cId="2092381445" sldId="362"/>
            <ac:spMk id="15" creationId="{8073FA55-A6E9-4353-B7A5-11B777CB1494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99AB5-65EE-4BAD-A1C6-CE1AEEDE78F4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D4C2C-B2E8-48C4-9A1C-F85E2374B6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33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527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529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854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D4C2C-B2E8-48C4-9A1C-F85E2374B62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0973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80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434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928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D3D21-EA33-4203-BE34-55D8A4400A9B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1ACB-66F3-489D-8BB6-9FDD0213A07A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7F0E336-246C-4B97-8F62-DAAFDFC83DD5}"/>
              </a:ext>
            </a:extLst>
          </p:cNvPr>
          <p:cNvCxnSpPr>
            <a:cxnSpLocks/>
          </p:cNvCxnSpPr>
          <p:nvPr userDrawn="1"/>
        </p:nvCxnSpPr>
        <p:spPr>
          <a:xfrm>
            <a:off x="3697356" y="3277319"/>
            <a:ext cx="4750905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 userDrawn="1"/>
        </p:nvSpPr>
        <p:spPr>
          <a:xfrm>
            <a:off x="3857896" y="2353989"/>
            <a:ext cx="43978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lang="zh-CN" altLang="en-US" sz="5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3942190" y="3539116"/>
            <a:ext cx="4229240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/>
              <a:t>Speaker</a:t>
            </a:r>
            <a:endParaRPr lang="zh-CN" altLang="en-US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3319527" y="4018064"/>
            <a:ext cx="5474566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/>
              <a:t>Contact</a:t>
            </a:r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1110DA11-B97D-47BC-A77E-A8202C06F4D5}"/>
              </a:ext>
            </a:extLst>
          </p:cNvPr>
          <p:cNvCxnSpPr>
            <a:cxnSpLocks/>
          </p:cNvCxnSpPr>
          <p:nvPr userDrawn="1"/>
        </p:nvCxnSpPr>
        <p:spPr>
          <a:xfrm>
            <a:off x="1113183" y="546370"/>
            <a:ext cx="9899374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占位符 20">
            <a:extLst>
              <a:ext uri="{FF2B5EF4-FFF2-40B4-BE49-F238E27FC236}">
                <a16:creationId xmlns:a16="http://schemas.microsoft.com/office/drawing/2014/main" id="{610C3C1F-1423-43F8-8F37-AD0BBF5633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13183" y="181200"/>
            <a:ext cx="9899374" cy="36517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altLang="zh-CN" sz="2000" b="1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altLang="zh-CN"/>
              <a:t>Main title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9334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D3D21-EA33-4203-BE34-55D8A4400A9B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31ACB-66F3-489D-8BB6-9FDD0213A07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CCB281D-133F-401B-8836-55761012766E}"/>
              </a:ext>
            </a:extLst>
          </p:cNvPr>
          <p:cNvSpPr txBox="1"/>
          <p:nvPr userDrawn="1"/>
        </p:nvSpPr>
        <p:spPr>
          <a:xfrm>
            <a:off x="1192845" y="2967113"/>
            <a:ext cx="2603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200" b="1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3200" b="1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C60A519-9AB1-410A-B658-15EA08CE472B}"/>
              </a:ext>
            </a:extLst>
          </p:cNvPr>
          <p:cNvCxnSpPr>
            <a:cxnSpLocks/>
          </p:cNvCxnSpPr>
          <p:nvPr userDrawn="1"/>
        </p:nvCxnSpPr>
        <p:spPr>
          <a:xfrm>
            <a:off x="4084740" y="1538357"/>
            <a:ext cx="0" cy="334995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4781550" y="1349375"/>
            <a:ext cx="6861175" cy="41021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aseline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/>
              <a:t>1. part1 </a:t>
            </a:r>
          </a:p>
          <a:p>
            <a:pPr lvl="0"/>
            <a:r>
              <a:rPr lang="en-US" altLang="zh-CN"/>
              <a:t> </a:t>
            </a:r>
          </a:p>
          <a:p>
            <a:pPr lvl="0"/>
            <a:r>
              <a:rPr lang="en-US" altLang="zh-CN"/>
              <a:t>2. part2</a:t>
            </a:r>
          </a:p>
          <a:p>
            <a:pPr lvl="0"/>
            <a:endParaRPr lang="en-US" altLang="zh-CN"/>
          </a:p>
          <a:p>
            <a:pPr lvl="0"/>
            <a:r>
              <a:rPr lang="en-US" altLang="zh-CN"/>
              <a:t>3. part3</a:t>
            </a:r>
          </a:p>
          <a:p>
            <a:pPr lvl="0"/>
            <a:endParaRPr lang="en-US" altLang="zh-CN"/>
          </a:p>
          <a:p>
            <a:pPr lvl="0"/>
            <a:r>
              <a:rPr lang="en-US" altLang="zh-CN"/>
              <a:t>4. part4</a:t>
            </a:r>
          </a:p>
        </p:txBody>
      </p:sp>
    </p:spTree>
    <p:extLst>
      <p:ext uri="{BB962C8B-B14F-4D97-AF65-F5344CB8AC3E}">
        <p14:creationId xmlns:p14="http://schemas.microsoft.com/office/powerpoint/2010/main" val="699413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60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8979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54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69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48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5571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75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02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FB4CB-BCA2-4E68-9E92-CDFFF06D9448}" type="datetimeFigureOut">
              <a:rPr lang="zh-CN" altLang="en-US" smtClean="0"/>
              <a:t>2022/3/23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6D861-6D59-4744-9365-9CBE4B5D2C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359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-7562" y="4235337"/>
            <a:ext cx="12207123" cy="2713052"/>
          </a:xfrm>
          <a:prstGeom prst="rect">
            <a:avLst/>
          </a:prstGeom>
        </p:spPr>
      </p:pic>
      <p:sp>
        <p:nvSpPr>
          <p:cNvPr id="8" name="文本占位符 4">
            <a:extLst>
              <a:ext uri="{FF2B5EF4-FFF2-40B4-BE49-F238E27FC236}">
                <a16:creationId xmlns:a16="http://schemas.microsoft.com/office/drawing/2014/main" id="{250EEC88-E847-46BE-B2C7-F02F40B70C1F}"/>
              </a:ext>
            </a:extLst>
          </p:cNvPr>
          <p:cNvSpPr>
            <a:spLocks noGrp="1"/>
          </p:cNvSpPr>
          <p:nvPr/>
        </p:nvSpPr>
        <p:spPr>
          <a:xfrm>
            <a:off x="1215876" y="2590190"/>
            <a:ext cx="9637395" cy="12108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800" b="1">
                <a:latin typeface="+mj-ea"/>
                <a:ea typeface="+mj-ea"/>
              </a:rPr>
              <a:t>计算机图形学（软工班）</a:t>
            </a:r>
            <a:endParaRPr lang="en-US" altLang="zh-CN" sz="4800" b="1">
              <a:latin typeface="+mj-ea"/>
              <a:ea typeface="+mj-ea"/>
            </a:endParaRPr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645209" y="65731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/>
              <a:t>Introduction to Computer Graphics</a:t>
            </a:r>
            <a:endParaRPr lang="en-US" altLang="zh-CN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215" y="4691863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0AB0F08B-637E-4DB1-A41A-327DF1A4FF51}"/>
              </a:ext>
            </a:extLst>
          </p:cNvPr>
          <p:cNvSpPr txBox="1"/>
          <p:nvPr/>
        </p:nvSpPr>
        <p:spPr>
          <a:xfrm>
            <a:off x="4191215" y="3497251"/>
            <a:ext cx="2725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>
                <a:latin typeface="+mn-ea"/>
                <a:ea typeface="+mn-ea"/>
              </a:rPr>
              <a:t>实验二</a:t>
            </a:r>
            <a:endParaRPr lang="en-US" altLang="zh-CN" sz="4800" b="1">
              <a:latin typeface="+mn-ea"/>
              <a:ea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BD0CF3-DFE8-4905-A44F-88BA0868C587}"/>
              </a:ext>
            </a:extLst>
          </p:cNvPr>
          <p:cNvSpPr txBox="1"/>
          <p:nvPr/>
        </p:nvSpPr>
        <p:spPr>
          <a:xfrm>
            <a:off x="3045691" y="3288206"/>
            <a:ext cx="6109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74608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E4AA82AB-6E02-47AA-9F1D-64ED6A85E2AD}"/>
              </a:ext>
            </a:extLst>
          </p:cNvPr>
          <p:cNvSpPr txBox="1"/>
          <p:nvPr/>
        </p:nvSpPr>
        <p:spPr>
          <a:xfrm>
            <a:off x="1165413" y="2061883"/>
            <a:ext cx="976555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学习要求：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深刻理解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OpenGL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状态机的概念（为什么叫做状态机）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学会使用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OpenGL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绘制基本的图元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学会设置相机的位置、朝向、相机投影矩阵，具体地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能够了解模型视图矩阵（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GL_MODELVIEW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）和投影矩阵（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GL_PROJECTION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）各是用来做什么的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学会设置上述模型视图矩阵和投影矩阵的相关函数，如</a:t>
            </a:r>
            <a:r>
              <a:rPr lang="en-US" altLang="zh-CN" sz="24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gluLookAt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en-US" altLang="zh-CN" sz="24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glOrtho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sz="24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gluPerspective</a:t>
            </a:r>
            <a:r>
              <a:rPr lang="en-US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, </a:t>
            </a:r>
            <a:r>
              <a:rPr lang="en-US" altLang="zh-CN" sz="24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glFrustum</a:t>
            </a:r>
            <a:r>
              <a:rPr lang="zh-CN" altLang="zh-CN" sz="24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等等都是什么功能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2400" i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绘制三维模型，理解</a:t>
            </a:r>
            <a:r>
              <a:rPr lang="zh-CN" altLang="zh-CN" sz="2400" i="1" u="sng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消隐概念</a:t>
            </a:r>
            <a:r>
              <a:rPr lang="zh-CN" altLang="zh-CN" sz="2400" i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（用什么实现消隐</a:t>
            </a:r>
            <a:r>
              <a:rPr lang="en-US" altLang="zh-CN" sz="2400" i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-&gt;</a:t>
            </a:r>
            <a:r>
              <a:rPr lang="zh-CN" altLang="zh-CN" sz="2400" i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深度缓冲区）</a:t>
            </a:r>
            <a:endParaRPr lang="zh-CN" altLang="zh-CN" sz="24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0033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3DA5ECE1-DD24-47BD-819D-0E3CE0EB4CEA}"/>
              </a:ext>
            </a:extLst>
          </p:cNvPr>
          <p:cNvSpPr txBox="1"/>
          <p:nvPr/>
        </p:nvSpPr>
        <p:spPr>
          <a:xfrm>
            <a:off x="390470" y="1629578"/>
            <a:ext cx="478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• </a:t>
            </a:r>
            <a:r>
              <a:rPr lang="en-US" altLang="zh-CN" sz="1800" b="1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gluLookAt</a:t>
            </a:r>
            <a:r>
              <a:rPr lang="zh-CN" altLang="en-US"/>
              <a:t>中各参的意义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FDFF70-3335-4A49-AD59-3DAF7C26E6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856" y="2247040"/>
            <a:ext cx="5821403" cy="3383267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596B330-3726-4860-BD4E-C5D2B10F4124}"/>
              </a:ext>
            </a:extLst>
          </p:cNvPr>
          <p:cNvSpPr txBox="1"/>
          <p:nvPr/>
        </p:nvSpPr>
        <p:spPr>
          <a:xfrm>
            <a:off x="6886820" y="2371983"/>
            <a:ext cx="464983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gluLookAt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</a:p>
          <a:p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eyex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eyey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eyez</a:t>
            </a:r>
            <a:r>
              <a:rPr lang="en-US" altLang="zh-CN" sz="180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centerx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centery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centerz</a:t>
            </a:r>
            <a:r>
              <a:rPr lang="en-US" altLang="zh-CN" sz="1800">
                <a:solidFill>
                  <a:schemeClr val="accent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upx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upy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upz</a:t>
            </a:r>
            <a:r>
              <a:rPr lang="en-US" altLang="zh-CN" sz="1800">
                <a:solidFill>
                  <a:srgbClr val="FFC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endParaRPr lang="zh-CN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4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3DA5ECE1-DD24-47BD-819D-0E3CE0EB4CEA}"/>
              </a:ext>
            </a:extLst>
          </p:cNvPr>
          <p:cNvSpPr txBox="1"/>
          <p:nvPr/>
        </p:nvSpPr>
        <p:spPr>
          <a:xfrm>
            <a:off x="390470" y="1629578"/>
            <a:ext cx="478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• </a:t>
            </a:r>
            <a:r>
              <a:rPr lang="en-US" altLang="zh-CN" err="1"/>
              <a:t>glOrtho</a:t>
            </a:r>
            <a:r>
              <a:rPr lang="en-US" altLang="zh-CN"/>
              <a:t>()</a:t>
            </a:r>
            <a:r>
              <a:rPr lang="zh-CN" altLang="en-US"/>
              <a:t>中各参的意义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57DB0D-19F2-4F56-A581-F259DAA64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621" y="2169507"/>
            <a:ext cx="5875497" cy="355560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8F47134-4DF1-4107-A1D5-3055BD736747}"/>
              </a:ext>
            </a:extLst>
          </p:cNvPr>
          <p:cNvSpPr txBox="1"/>
          <p:nvPr/>
        </p:nvSpPr>
        <p:spPr>
          <a:xfrm>
            <a:off x="7364960" y="2657169"/>
            <a:ext cx="25978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glOrtho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</a:p>
          <a:p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left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right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</a:t>
            </a:r>
          </a:p>
          <a:p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bottom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</a:t>
            </a:r>
          </a:p>
          <a:p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top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zNear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</a:p>
          <a:p>
            <a:r>
              <a:rPr lang="en-US" altLang="zh-CN" sz="180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GLdouble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err="1">
                <a:solidFill>
                  <a:srgbClr val="8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zFar</a:t>
            </a:r>
            <a:r>
              <a:rPr lang="en-US" altLang="zh-CN" sz="180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617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64DDFC9A-EC4F-4CFF-82D4-6D9DAB2C14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3632" y="1629578"/>
            <a:ext cx="5904257" cy="37778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6F1A83A-F580-425A-873F-85A09438DB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047" y="2283091"/>
            <a:ext cx="4792692" cy="336774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DA5ECE1-DD24-47BD-819D-0E3CE0EB4CEA}"/>
              </a:ext>
            </a:extLst>
          </p:cNvPr>
          <p:cNvSpPr txBox="1"/>
          <p:nvPr/>
        </p:nvSpPr>
        <p:spPr>
          <a:xfrm>
            <a:off x="390470" y="1629578"/>
            <a:ext cx="478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• </a:t>
            </a:r>
            <a:r>
              <a:rPr lang="en-US" altLang="zh-CN" err="1"/>
              <a:t>glFrustum</a:t>
            </a:r>
            <a:r>
              <a:rPr lang="en-US" altLang="zh-CN"/>
              <a:t>()</a:t>
            </a:r>
            <a:r>
              <a:rPr lang="zh-CN" altLang="en-US"/>
              <a:t>中各参数的意义</a:t>
            </a:r>
          </a:p>
        </p:txBody>
      </p:sp>
    </p:spTree>
    <p:extLst>
      <p:ext uri="{BB962C8B-B14F-4D97-AF65-F5344CB8AC3E}">
        <p14:creationId xmlns:p14="http://schemas.microsoft.com/office/powerpoint/2010/main" val="2628624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3DA5ECE1-DD24-47BD-819D-0E3CE0EB4CEA}"/>
              </a:ext>
            </a:extLst>
          </p:cNvPr>
          <p:cNvSpPr txBox="1"/>
          <p:nvPr/>
        </p:nvSpPr>
        <p:spPr>
          <a:xfrm>
            <a:off x="390470" y="1629578"/>
            <a:ext cx="4785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• </a:t>
            </a:r>
            <a:r>
              <a:rPr lang="en-US" altLang="zh-CN" err="1"/>
              <a:t>gluPerspective</a:t>
            </a:r>
            <a:r>
              <a:rPr lang="en-US" altLang="zh-CN"/>
              <a:t>()</a:t>
            </a:r>
            <a:r>
              <a:rPr lang="zh-CN" altLang="en-US"/>
              <a:t>中各参数的意义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E2620FD-CCF2-4BB1-B3CE-A4E4DFDD86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021" y="2361379"/>
            <a:ext cx="4192051" cy="285194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E80887E-57CB-47FC-8DD1-1DCD365572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1166" y="1854406"/>
            <a:ext cx="7356777" cy="344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19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E31E7911-01FF-4841-92A9-4747EF41F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269" y="1616078"/>
            <a:ext cx="5486401" cy="4793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Task1. 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实现阅读材料（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）中的</a:t>
            </a:r>
            <a:r>
              <a:rPr kumimoji="0" lang="en-US" altLang="zh-CN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Sierpinski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镂垫程序，并完成如下具体功能（下面的功能要求逐条递增）</a:t>
            </a:r>
            <a:endParaRPr kumimoji="0" lang="zh-CN" altLang="en-US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理解并实现课本程序。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尝试为不同三角形设置不同的颜色，使得看起来颜色更加美观。运行情况如图表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为这个镂垫生成动画，①镂垫的颜色随时间不断变化。②在①的基础上增加旋转效果。③在②的基础上增加缩放效果。参考：</a:t>
            </a:r>
            <a:endParaRPr kumimoji="0" lang="en-US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编译运行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exp2-1.cpp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的程序，你即可看到镂垫图案。试着改变颜色、大小等；</a:t>
            </a:r>
            <a:endParaRPr kumimoji="0" lang="en-US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增加动画。将</a:t>
            </a:r>
            <a:r>
              <a:rPr kumimoji="0" lang="en-US" altLang="zh-CN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idlefunc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kumimoji="0" lang="en-US" altLang="zh-CN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glutIdleFunc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en-US" altLang="zh-CN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idlefunc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的注释去掉，在</a:t>
            </a:r>
            <a:r>
              <a:rPr kumimoji="0" lang="en-US" altLang="zh-CN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idlefunc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函数中，加入你要改变动画的参数，使得</a:t>
            </a:r>
            <a:r>
              <a:rPr kumimoji="0" lang="en-US" altLang="zh-CN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display</a:t>
            </a:r>
            <a:r>
              <a:rPr kumimoji="0" lang="zh-C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跟随时间变化显示不同的图案。</a:t>
            </a:r>
            <a:endParaRPr kumimoji="0" lang="zh-CN" altLang="en-US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endParaRPr kumimoji="0" lang="zh-CN" altLang="en-US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图片 1">
            <a:extLst>
              <a:ext uri="{FF2B5EF4-FFF2-40B4-BE49-F238E27FC236}">
                <a16:creationId xmlns:a16="http://schemas.microsoft.com/office/drawing/2014/main" id="{BE3BAE74-B832-4378-A4E7-A34F323C1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976" y="1741428"/>
            <a:ext cx="3849709" cy="380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245684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85F067-AD30-4D6C-8F34-EEDCD26C60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359" y="1620184"/>
            <a:ext cx="5856775" cy="423326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9079267-7EC2-4CBD-896F-BA4C2CC73FD2}"/>
              </a:ext>
            </a:extLst>
          </p:cNvPr>
          <p:cNvSpPr txBox="1"/>
          <p:nvPr/>
        </p:nvSpPr>
        <p:spPr>
          <a:xfrm>
            <a:off x="6633882" y="1954306"/>
            <a:ext cx="5181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伪码：</a:t>
            </a:r>
            <a:endParaRPr lang="en-US" altLang="zh-CN"/>
          </a:p>
          <a:p>
            <a:r>
              <a:rPr lang="en-US" altLang="zh-CN"/>
              <a:t>main(){</a:t>
            </a:r>
          </a:p>
          <a:p>
            <a:r>
              <a:rPr lang="en-US" altLang="zh-CN"/>
              <a:t>  </a:t>
            </a:r>
            <a:r>
              <a:rPr lang="en-US" altLang="zh-CN" err="1"/>
              <a:t>initialize_the_system</a:t>
            </a:r>
            <a:r>
              <a:rPr lang="en-US" altLang="zh-CN"/>
              <a:t>();</a:t>
            </a:r>
          </a:p>
          <a:p>
            <a:r>
              <a:rPr lang="en-US" altLang="zh-CN"/>
              <a:t>  p = </a:t>
            </a:r>
            <a:r>
              <a:rPr lang="en-US" altLang="zh-CN" err="1"/>
              <a:t>find_initial_points</a:t>
            </a:r>
            <a:r>
              <a:rPr lang="en-US" altLang="zh-CN"/>
              <a:t>();//</a:t>
            </a:r>
            <a:r>
              <a:rPr lang="zh-CN" altLang="en-US"/>
              <a:t>初始化点</a:t>
            </a:r>
            <a:endParaRPr lang="en-US" altLang="zh-CN"/>
          </a:p>
          <a:p>
            <a:r>
              <a:rPr lang="en-US" altLang="zh-CN"/>
              <a:t>  for (</a:t>
            </a:r>
            <a:r>
              <a:rPr lang="en-US" altLang="zh-CN" err="1"/>
              <a:t>some_number_of_points</a:t>
            </a:r>
            <a:r>
              <a:rPr lang="en-US" altLang="zh-CN"/>
              <a:t>){</a:t>
            </a:r>
          </a:p>
          <a:p>
            <a:r>
              <a:rPr lang="en-US" altLang="zh-CN"/>
              <a:t>	q = </a:t>
            </a:r>
            <a:r>
              <a:rPr lang="en-US" altLang="zh-CN" err="1"/>
              <a:t>generate_a_points</a:t>
            </a:r>
            <a:r>
              <a:rPr lang="en-US" altLang="zh-CN"/>
              <a:t>(p);//</a:t>
            </a:r>
            <a:r>
              <a:rPr lang="zh-CN" altLang="en-US"/>
              <a:t>生成新点</a:t>
            </a:r>
            <a:endParaRPr lang="en-US" altLang="zh-CN"/>
          </a:p>
          <a:p>
            <a:r>
              <a:rPr lang="en-US" altLang="zh-CN"/>
              <a:t>	</a:t>
            </a:r>
            <a:r>
              <a:rPr lang="en-US" altLang="zh-CN" err="1"/>
              <a:t>store_the_points</a:t>
            </a:r>
            <a:r>
              <a:rPr lang="en-US" altLang="zh-CN"/>
              <a:t>(q);</a:t>
            </a:r>
          </a:p>
          <a:p>
            <a:r>
              <a:rPr lang="en-US" altLang="zh-CN"/>
              <a:t>	p = q ;</a:t>
            </a:r>
          </a:p>
          <a:p>
            <a:r>
              <a:rPr lang="en-US" altLang="zh-CN"/>
              <a:t>   }</a:t>
            </a:r>
          </a:p>
          <a:p>
            <a:r>
              <a:rPr lang="en-US" altLang="zh-CN"/>
              <a:t>   </a:t>
            </a:r>
            <a:r>
              <a:rPr lang="en-US" altLang="zh-CN" err="1"/>
              <a:t>display_all_points</a:t>
            </a:r>
            <a:r>
              <a:rPr lang="en-US" altLang="zh-CN"/>
              <a:t>(); //</a:t>
            </a:r>
            <a:r>
              <a:rPr lang="zh-CN" altLang="en-US"/>
              <a:t>渲染</a:t>
            </a:r>
            <a:endParaRPr lang="en-US" altLang="zh-CN"/>
          </a:p>
          <a:p>
            <a:r>
              <a:rPr lang="en-US" altLang="zh-CN"/>
              <a:t>   end();//</a:t>
            </a:r>
            <a:r>
              <a:rPr lang="zh-CN" altLang="en-US"/>
              <a:t>结束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}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72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F8EFB15-6F68-4BCF-8945-AB375A58FAE9}"/>
              </a:ext>
            </a:extLst>
          </p:cNvPr>
          <p:cNvSpPr txBox="1"/>
          <p:nvPr/>
        </p:nvSpPr>
        <p:spPr>
          <a:xfrm>
            <a:off x="159870" y="1700619"/>
            <a:ext cx="621702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Task2. 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完成一个三维的程序。您可能需要：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设置</a:t>
            </a:r>
            <a:r>
              <a:rPr lang="zh-CN" altLang="zh-CN" sz="1800" i="1" u="sng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合适的相机位置和相机投影矩阵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，使得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OpenGL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相机能够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看到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”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需要绘制的物体。</a:t>
            </a:r>
          </a:p>
          <a:p>
            <a:pPr marL="457200"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说明：运行提供给大家的程序 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projection/projection.exe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，运行情况如图表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，调整</a:t>
            </a:r>
            <a:r>
              <a:rPr lang="en-US" altLang="zh-CN" sz="18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glOrtho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 </a:t>
            </a:r>
            <a:r>
              <a:rPr lang="en-US" altLang="zh-CN" sz="1800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gluLookAt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等函数的参数，了解各参数意义。</a:t>
            </a:r>
          </a:p>
          <a:p>
            <a:pPr indent="266700"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思考题：</a:t>
            </a:r>
          </a:p>
          <a:p>
            <a:pPr marL="450215" algn="just"/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a. OpenGL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中，三维空间的坐标系是怎么样的？</a:t>
            </a:r>
          </a:p>
          <a:p>
            <a:pPr marL="450215" algn="just"/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b. OpenGL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中，相机的方位是怎么样的？如何调整相机朝向呢？</a:t>
            </a:r>
          </a:p>
          <a:p>
            <a:pPr marL="450215" algn="just"/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c. OpenGL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中，相机可见范围是如何设置的？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E5BE628-D0A0-45C1-9D5A-508C591DE10D}"/>
              </a:ext>
            </a:extLst>
          </p:cNvPr>
          <p:cNvSpPr txBox="1"/>
          <p:nvPr/>
        </p:nvSpPr>
        <p:spPr>
          <a:xfrm>
            <a:off x="6376894" y="1621191"/>
            <a:ext cx="552225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2. 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简单地绘制一个正方体，要求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总共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个面，每个面用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个三角形来表示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为每个顶点指定颜色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渲染模式分别采用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smooth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模式和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flat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模式 （请查</a:t>
            </a:r>
            <a:r>
              <a:rPr lang="en-US" altLang="zh-CN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glShadeMode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函数）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理解深度缓冲区的作用、用法，比较开启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不启深度缓冲区（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kern="10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glEnable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(GL_DEPTHTEST) 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）的效果</a:t>
            </a:r>
          </a:p>
          <a:p>
            <a:pPr algn="just"/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  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思考题：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如何实现前后面的遮挡？你需要先自行了解一下深度缓冲区和深度测试的作用。搜索：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GL_DEPTH_TEST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关键字。</a:t>
            </a:r>
          </a:p>
        </p:txBody>
      </p:sp>
    </p:spTree>
    <p:extLst>
      <p:ext uri="{BB962C8B-B14F-4D97-AF65-F5344CB8AC3E}">
        <p14:creationId xmlns:p14="http://schemas.microsoft.com/office/powerpoint/2010/main" val="3040435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073FA55-A6E9-4353-B7A5-11B777CB1494}"/>
              </a:ext>
            </a:extLst>
          </p:cNvPr>
          <p:cNvSpPr txBox="1"/>
          <p:nvPr/>
        </p:nvSpPr>
        <p:spPr>
          <a:xfrm>
            <a:off x="805329" y="1635990"/>
            <a:ext cx="1041250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b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作业提交说明：</a:t>
            </a:r>
            <a:endParaRPr lang="zh-CN" altLang="zh-CN" sz="1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本次实验共有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个任务。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个任务都需要提交。</a:t>
            </a:r>
          </a:p>
          <a:p>
            <a:pPr algn="just"/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提交方式为：</a:t>
            </a:r>
            <a:r>
              <a:rPr lang="zh-CN" altLang="zh-CN" i="1" u="sng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将</a:t>
            </a:r>
            <a:r>
              <a:rPr lang="zh-CN" altLang="zh-CN" b="1" i="1" u="sng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代码、可执行文件、实验报告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放到一个文件夹中，命名为</a:t>
            </a:r>
            <a:b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</a:b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姓名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_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您的学号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”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，打包上传到</a:t>
            </a:r>
            <a:r>
              <a:rPr lang="en-US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ftp</a:t>
            </a:r>
            <a:r>
              <a:rPr lang="zh-CN" altLang="zh-CN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服务器中相应目录下。请确保提交的可执行文件可以运行（打分的重要依据）。每次实验作业的提交截止日期为下一次实验课前一天晚上。</a:t>
            </a:r>
            <a:r>
              <a:rPr lang="zh-CN" altLang="en-US" kern="100">
                <a:latin typeface="Times New Roman" panose="02020603050405020304" pitchFamily="18" charset="0"/>
                <a:ea typeface="宋体" panose="02010600030101010101" pitchFamily="2" charset="-122"/>
              </a:rPr>
              <a:t>逾期扣分。</a:t>
            </a:r>
            <a:endParaRPr lang="zh-CN" altLang="zh-CN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特别说明：本次实验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个任务都需要提交。您需要提供一个完整的文档（不限格式），逐条说明每条任务的具体情况以及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思考题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的内容。</a:t>
            </a: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例如：</a:t>
            </a:r>
          </a:p>
        </p:txBody>
      </p:sp>
    </p:spTree>
    <p:extLst>
      <p:ext uri="{BB962C8B-B14F-4D97-AF65-F5344CB8AC3E}">
        <p14:creationId xmlns:p14="http://schemas.microsoft.com/office/powerpoint/2010/main" val="4278613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073FA55-A6E9-4353-B7A5-11B777CB1494}"/>
              </a:ext>
            </a:extLst>
          </p:cNvPr>
          <p:cNvSpPr txBox="1"/>
          <p:nvPr/>
        </p:nvSpPr>
        <p:spPr>
          <a:xfrm>
            <a:off x="805329" y="1635990"/>
            <a:ext cx="1041250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b="1" kern="10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作业提交说明：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特别说明：本次实验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个任务都需要提交。您需要提供一个完整的文档（不限格式），逐条说明每条任务的具体情况以及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思考题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的内容。</a:t>
            </a: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例如：</a:t>
            </a:r>
            <a:r>
              <a:rPr lang="en-US" altLang="zh-CN" sz="105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Task2.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完成一个三维的程序：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设置合适的相机位置和相机投影矩阵，使得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OpenGL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相机能够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“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看到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”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需要绘制的物体。</a:t>
            </a:r>
          </a:p>
          <a:p>
            <a:pPr marL="457200" algn="just"/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说明：运行提供给大家的程序 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projection/projection.exe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，运行情况如图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，调整</a:t>
            </a:r>
            <a:r>
              <a:rPr lang="en-US" altLang="zh-CN" kern="100" err="1">
                <a:latin typeface="Times New Roman" panose="02020603050405020304" pitchFamily="18" charset="0"/>
                <a:ea typeface="宋体" panose="02010600030101010101" pitchFamily="2" charset="-122"/>
              </a:rPr>
              <a:t>glOrtho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、 </a:t>
            </a:r>
            <a:r>
              <a:rPr lang="en-US" altLang="zh-CN" kern="100" err="1">
                <a:latin typeface="Times New Roman" panose="02020603050405020304" pitchFamily="18" charset="0"/>
                <a:ea typeface="宋体" panose="02010600030101010101" pitchFamily="2" charset="-122"/>
              </a:rPr>
              <a:t>gluLookAt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等函数的参数，了解各参数意义。</a:t>
            </a:r>
          </a:p>
          <a:p>
            <a:pPr indent="266700" algn="just"/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思考题：</a:t>
            </a:r>
          </a:p>
          <a:p>
            <a:pPr lvl="0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a. OpenGL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中，三维空间的坐标系是怎么样的？</a:t>
            </a:r>
          </a:p>
          <a:p>
            <a:pPr marL="450215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答：</a:t>
            </a:r>
          </a:p>
          <a:p>
            <a:pPr lvl="0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b. OpenGL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中，相机的方位是怎么样的？如何调整相机朝向呢？</a:t>
            </a:r>
          </a:p>
          <a:p>
            <a:pPr marL="450215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答：</a:t>
            </a:r>
          </a:p>
          <a:p>
            <a:pPr lvl="0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c. OpenGL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中，相机可见范围是如何设置的？</a:t>
            </a:r>
          </a:p>
          <a:p>
            <a:pPr marL="450215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答：</a:t>
            </a:r>
          </a:p>
          <a:p>
            <a:pPr algn="just"/>
            <a:r>
              <a:rPr lang="en-US" altLang="zh-CN" sz="105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sz="105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algn="just"/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0595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>
            <a:extLst>
              <a:ext uri="{FF2B5EF4-FFF2-40B4-BE49-F238E27FC236}">
                <a16:creationId xmlns:a16="http://schemas.microsoft.com/office/drawing/2014/main" id="{250EEC88-E847-46BE-B2C7-F02F40B70C1F}"/>
              </a:ext>
            </a:extLst>
          </p:cNvPr>
          <p:cNvSpPr>
            <a:spLocks noGrp="1"/>
          </p:cNvSpPr>
          <p:nvPr/>
        </p:nvSpPr>
        <p:spPr>
          <a:xfrm>
            <a:off x="1215876" y="2590190"/>
            <a:ext cx="9637395" cy="12108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4800" b="1"/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645209" y="65731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/>
              <a:t>Introduction to Computer Graphics</a:t>
            </a:r>
            <a:endParaRPr lang="en-US" altLang="zh-CN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720" y="53006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5C7CA80-2012-4B89-A08C-5AE47D242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65405" y="1824104"/>
            <a:ext cx="6861175" cy="4102191"/>
          </a:xfrm>
        </p:spPr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实验报告说明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上节内容回顾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3.</a:t>
            </a:r>
            <a:r>
              <a:rPr lang="zh-CN" altLang="en-US"/>
              <a:t>本次实验说明</a:t>
            </a:r>
          </a:p>
        </p:txBody>
      </p:sp>
    </p:spTree>
    <p:extLst>
      <p:ext uri="{BB962C8B-B14F-4D97-AF65-F5344CB8AC3E}">
        <p14:creationId xmlns:p14="http://schemas.microsoft.com/office/powerpoint/2010/main" val="21102456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3.</a:t>
            </a:r>
            <a:r>
              <a:rPr lang="zh-CN" altLang="en-US" sz="5400"/>
              <a:t>本次实验说明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397" y="5853449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6BAE13D-3487-4FAE-A015-1FB59BD2A777}"/>
              </a:ext>
            </a:extLst>
          </p:cNvPr>
          <p:cNvSpPr txBox="1"/>
          <p:nvPr/>
        </p:nvSpPr>
        <p:spPr>
          <a:xfrm>
            <a:off x="8093998" y="5698506"/>
            <a:ext cx="1247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图表</a:t>
            </a:r>
            <a:r>
              <a:rPr lang="en-US" altLang="zh-CN" b="1"/>
              <a:t>1</a:t>
            </a:r>
            <a:endParaRPr lang="zh-CN" altLang="en-US" b="1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073FA55-A6E9-4353-B7A5-11B777CB1494}"/>
              </a:ext>
            </a:extLst>
          </p:cNvPr>
          <p:cNvSpPr txBox="1"/>
          <p:nvPr/>
        </p:nvSpPr>
        <p:spPr>
          <a:xfrm>
            <a:off x="805329" y="1635990"/>
            <a:ext cx="10412506" cy="5124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特别说明：本次实验</a:t>
            </a:r>
            <a:r>
              <a:rPr lang="en-US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个任务都需要提交。您需要提供一个完整的文档（不限格式），逐条说明每条任务的具体情况以及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思考题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的内容。</a:t>
            </a:r>
          </a:p>
          <a:p>
            <a:pPr algn="just"/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例如：</a:t>
            </a:r>
            <a:r>
              <a:rPr lang="en-US" altLang="zh-CN" sz="105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Task2.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完成一个三维的程序：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简单地绘制一个正方体，要求</a:t>
            </a:r>
          </a:p>
          <a:p>
            <a:pPr marL="742950" lvl="1" indent="-285750" algn="just">
              <a:buFont typeface="+mj-lt"/>
              <a:buAutoNum type="alphaLcPeriod"/>
            </a:pP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总共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6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个面，每个面用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个三角形来表示</a:t>
            </a:r>
          </a:p>
          <a:p>
            <a:pPr marL="914400" algn="just"/>
            <a:r>
              <a:rPr lang="zh-CN" altLang="zh-CN" kern="100">
                <a:solidFill>
                  <a:schemeClr val="accent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完成。实验流程以及对应的实验原理、关键代码、运行结果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</a:p>
          <a:p>
            <a:pPr lvl="1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b. 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为每个顶点指定颜色</a:t>
            </a:r>
          </a:p>
          <a:p>
            <a:pPr lvl="1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c. 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渲染模式分别采用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smooth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模式和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flat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模式 （请查</a:t>
            </a:r>
            <a:r>
              <a:rPr lang="en-US" altLang="zh-CN" kern="100" err="1">
                <a:latin typeface="Times New Roman" panose="02020603050405020304" pitchFamily="18" charset="0"/>
                <a:ea typeface="宋体" panose="02010600030101010101" pitchFamily="2" charset="-122"/>
              </a:rPr>
              <a:t>glShadeMode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函数）</a:t>
            </a:r>
          </a:p>
          <a:p>
            <a:pPr lvl="1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d. 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理解深度缓冲区的作用、用法，比较开启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/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不开启深度缓冲区（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kern="100" err="1">
                <a:latin typeface="Times New Roman" panose="02020603050405020304" pitchFamily="18" charset="0"/>
                <a:ea typeface="宋体" panose="02010600030101010101" pitchFamily="2" charset="-122"/>
              </a:rPr>
              <a:t>glEnable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(GL_DEPTHTEST)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）的效果</a:t>
            </a:r>
          </a:p>
          <a:p>
            <a:pPr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      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思考题：</a:t>
            </a:r>
          </a:p>
          <a:p>
            <a:pPr lvl="0"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	a. 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如何实现前后面的遮挡？（你需要先自行了解一下深度缓冲区和深度测试的作用。搜索：</a:t>
            </a:r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GL_DEPTH_TEST</a:t>
            </a:r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关键字。）</a:t>
            </a:r>
          </a:p>
          <a:p>
            <a:pPr marL="669290" algn="just"/>
            <a:r>
              <a:rPr lang="zh-CN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答：</a:t>
            </a:r>
          </a:p>
          <a:p>
            <a:pPr marL="450215" algn="just"/>
            <a:endParaRPr lang="zh-CN" altLang="zh-CN" kern="1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kern="100"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kern="1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/>
            <a:r>
              <a:rPr lang="en-US" altLang="zh-CN" sz="105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 </a:t>
            </a:r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457200" algn="just"/>
            <a:endParaRPr lang="zh-CN" altLang="zh-CN" sz="105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23814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>
            <a:extLst>
              <a:ext uri="{FF2B5EF4-FFF2-40B4-BE49-F238E27FC236}">
                <a16:creationId xmlns:a16="http://schemas.microsoft.com/office/drawing/2014/main" id="{7409DC88-AB3A-44FF-9775-932E36BB6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altLang="zh-CN" sz="2000"/>
              <a:t>Introduction to Computer Graphics</a:t>
            </a:r>
            <a:endParaRPr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75C395-3A29-41A4-8ED7-878DD354B6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44948"/>
            <a:ext cx="12207123" cy="271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2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1.</a:t>
            </a:r>
            <a:r>
              <a:rPr lang="zh-CN" altLang="en-US" sz="5400"/>
              <a:t>实验报告说明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228" y="5187625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F0D86D61-122E-40F4-B8DC-A0037F870BB8}"/>
              </a:ext>
            </a:extLst>
          </p:cNvPr>
          <p:cNvSpPr txBox="1"/>
          <p:nvPr/>
        </p:nvSpPr>
        <p:spPr>
          <a:xfrm>
            <a:off x="975770" y="2508109"/>
            <a:ext cx="987152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/>
              <a:t>1.</a:t>
            </a:r>
            <a:r>
              <a:rPr lang="zh-CN" altLang="en-US" sz="3200"/>
              <a:t>评分标准</a:t>
            </a:r>
            <a:r>
              <a:rPr lang="zh-CN" altLang="en-US" sz="2800"/>
              <a:t>：未按时交扣十分，</a:t>
            </a:r>
            <a:r>
              <a:rPr lang="zh-CN" altLang="en-US" sz="2800">
                <a:solidFill>
                  <a:srgbClr val="FF0000"/>
                </a:solidFill>
              </a:rPr>
              <a:t>超时一周则</a:t>
            </a:r>
            <a:r>
              <a:rPr lang="zh-CN" altLang="en-US" sz="2800" b="1">
                <a:solidFill>
                  <a:srgbClr val="FF0000"/>
                </a:solidFill>
              </a:rPr>
              <a:t>取消</a:t>
            </a:r>
            <a:r>
              <a:rPr lang="zh-CN" altLang="en-US" sz="2800"/>
              <a:t>本次作业分数、运行效果不一致扣</a:t>
            </a:r>
            <a:r>
              <a:rPr lang="en-US" altLang="zh-CN" sz="2800"/>
              <a:t>20</a:t>
            </a:r>
            <a:r>
              <a:rPr lang="zh-CN" altLang="en-US" sz="2800"/>
              <a:t>分（实验二开始）、未提交可执行文件扣</a:t>
            </a:r>
            <a:r>
              <a:rPr lang="en-US" altLang="zh-CN" sz="2800"/>
              <a:t>10</a:t>
            </a:r>
            <a:r>
              <a:rPr lang="zh-CN" altLang="en-US" sz="2800"/>
              <a:t>分、未提交代码扣</a:t>
            </a:r>
            <a:r>
              <a:rPr lang="en-US" altLang="zh-CN" sz="2800"/>
              <a:t>10</a:t>
            </a:r>
            <a:r>
              <a:rPr lang="zh-CN" altLang="en-US" sz="2800"/>
              <a:t>分、提交了工程扣</a:t>
            </a:r>
            <a:r>
              <a:rPr lang="en-US" altLang="zh-CN" sz="2800"/>
              <a:t>5</a:t>
            </a:r>
            <a:r>
              <a:rPr lang="zh-CN" altLang="en-US" sz="2800"/>
              <a:t>分 、文档不详细扣</a:t>
            </a:r>
            <a:r>
              <a:rPr lang="en-US" altLang="zh-CN" sz="2800"/>
              <a:t>10</a:t>
            </a:r>
            <a:r>
              <a:rPr lang="zh-CN" altLang="en-US" sz="2800"/>
              <a:t>分（实验一仅扣</a:t>
            </a:r>
            <a:r>
              <a:rPr lang="en-US" altLang="zh-CN" sz="2800"/>
              <a:t>5</a:t>
            </a:r>
            <a:r>
              <a:rPr lang="zh-CN" altLang="en-US" sz="2800"/>
              <a:t>分）。</a:t>
            </a:r>
          </a:p>
        </p:txBody>
      </p:sp>
    </p:spTree>
    <p:extLst>
      <p:ext uri="{BB962C8B-B14F-4D97-AF65-F5344CB8AC3E}">
        <p14:creationId xmlns:p14="http://schemas.microsoft.com/office/powerpoint/2010/main" val="58753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1.</a:t>
            </a:r>
            <a:r>
              <a:rPr lang="zh-CN" altLang="en-US" sz="5400"/>
              <a:t>实验报告说明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40B02D46-EA83-443C-8965-D2688957769F}"/>
              </a:ext>
            </a:extLst>
          </p:cNvPr>
          <p:cNvSpPr txBox="1"/>
          <p:nvPr/>
        </p:nvSpPr>
        <p:spPr>
          <a:xfrm>
            <a:off x="564139" y="1587732"/>
            <a:ext cx="98715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2.</a:t>
            </a:r>
            <a:r>
              <a:rPr lang="zh-CN" altLang="en-US" sz="2400"/>
              <a:t>结构合理</a:t>
            </a:r>
            <a:r>
              <a:rPr lang="zh-CN" altLang="en-US" sz="2000"/>
              <a:t>：</a:t>
            </a:r>
            <a:endParaRPr lang="en-US" altLang="zh-CN" sz="2000"/>
          </a:p>
          <a:p>
            <a:r>
              <a:rPr lang="zh-CN" altLang="en-US" sz="2000"/>
              <a:t>①封面整齐</a:t>
            </a:r>
            <a:endParaRPr lang="en-US" altLang="zh-CN" sz="2000"/>
          </a:p>
          <a:p>
            <a:r>
              <a:rPr lang="zh-CN" altLang="en-US" sz="2000"/>
              <a:t>②内容详实，结构合理。</a:t>
            </a:r>
            <a:endParaRPr lang="en-US" altLang="zh-CN" sz="2000"/>
          </a:p>
          <a:p>
            <a:r>
              <a:rPr lang="zh-CN" altLang="en-US" sz="2000"/>
              <a:t>以奥运五环为例</a:t>
            </a:r>
            <a:endParaRPr lang="en-US" altLang="zh-CN" sz="2000"/>
          </a:p>
          <a:p>
            <a:r>
              <a:rPr lang="zh-CN" altLang="en-US" sz="2000"/>
              <a:t>操作流程</a:t>
            </a:r>
            <a:endParaRPr lang="en-US" altLang="zh-CN" sz="2000"/>
          </a:p>
          <a:p>
            <a:r>
              <a:rPr lang="zh-CN" altLang="en-US" sz="2000"/>
              <a:t>①先画一个圆环，阐述实现原理和对应代码</a:t>
            </a:r>
            <a:endParaRPr lang="en-US" altLang="zh-CN" sz="2000"/>
          </a:p>
          <a:p>
            <a:r>
              <a:rPr lang="zh-CN" altLang="en-US" sz="2000"/>
              <a:t>、运行结果截图</a:t>
            </a:r>
            <a:endParaRPr lang="en-US" altLang="zh-CN" sz="2000"/>
          </a:p>
          <a:p>
            <a:r>
              <a:rPr lang="zh-CN" altLang="en-US" sz="2000"/>
              <a:t>②画五个环，完成上色和环的位置偏移操作。阐述实现原理和对应</a:t>
            </a:r>
            <a:endParaRPr lang="en-US" altLang="zh-CN" sz="2000"/>
          </a:p>
          <a:p>
            <a:r>
              <a:rPr lang="zh-CN" altLang="en-US" sz="2000"/>
              <a:t>代码、运行结果截图</a:t>
            </a:r>
            <a:endParaRPr lang="en-US" altLang="zh-CN" sz="2000"/>
          </a:p>
          <a:p>
            <a:r>
              <a:rPr lang="zh-CN" altLang="en-US" sz="2000"/>
              <a:t>③实现穿插，阐述穿插实现原理、对应代码、运行结果截图。</a:t>
            </a:r>
            <a:endParaRPr lang="en-US" altLang="zh-CN" sz="2000"/>
          </a:p>
          <a:p>
            <a:endParaRPr lang="en-US" altLang="zh-CN" sz="200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FD9A01-27FC-47D5-BB8A-075C0C2FB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5402" y="1442987"/>
            <a:ext cx="3321892" cy="468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950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>
            <a:extLst>
              <a:ext uri="{FF2B5EF4-FFF2-40B4-BE49-F238E27FC236}">
                <a16:creationId xmlns:a16="http://schemas.microsoft.com/office/drawing/2014/main" id="{250EEC88-E847-46BE-B2C7-F02F40B70C1F}"/>
              </a:ext>
            </a:extLst>
          </p:cNvPr>
          <p:cNvSpPr>
            <a:spLocks noGrp="1"/>
          </p:cNvSpPr>
          <p:nvPr/>
        </p:nvSpPr>
        <p:spPr>
          <a:xfrm>
            <a:off x="1215876" y="2590190"/>
            <a:ext cx="9637395" cy="12108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4800" b="1"/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645209" y="65731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/>
              <a:t>Introduction to Computer Graphics</a:t>
            </a:r>
            <a:endParaRPr lang="en-US" altLang="zh-CN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720" y="53006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5C7CA80-2012-4B89-A08C-5AE47D242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65405" y="1824104"/>
            <a:ext cx="6861175" cy="4102191"/>
          </a:xfrm>
        </p:spPr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实验报告说明</a:t>
            </a:r>
            <a:endParaRPr lang="en-US" altLang="zh-CN"/>
          </a:p>
          <a:p>
            <a:endParaRPr lang="en-US" altLang="zh-CN"/>
          </a:p>
          <a:p>
            <a:r>
              <a:rPr lang="en-US" altLang="zh-CN" sz="3600" b="1"/>
              <a:t>2.</a:t>
            </a:r>
            <a:r>
              <a:rPr lang="zh-CN" altLang="en-US" sz="3600" b="1"/>
              <a:t>上节内容回顾</a:t>
            </a:r>
            <a:endParaRPr lang="en-US" altLang="zh-CN" sz="3600" b="1"/>
          </a:p>
          <a:p>
            <a:endParaRPr lang="en-US" altLang="zh-CN"/>
          </a:p>
          <a:p>
            <a:r>
              <a:rPr lang="en-US" altLang="zh-CN"/>
              <a:t>3.</a:t>
            </a:r>
            <a:r>
              <a:rPr lang="zh-CN" altLang="en-US"/>
              <a:t>本次实验说明</a:t>
            </a:r>
          </a:p>
        </p:txBody>
      </p:sp>
    </p:spTree>
    <p:extLst>
      <p:ext uri="{BB962C8B-B14F-4D97-AF65-F5344CB8AC3E}">
        <p14:creationId xmlns:p14="http://schemas.microsoft.com/office/powerpoint/2010/main" val="1287556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2.</a:t>
            </a:r>
            <a:r>
              <a:rPr lang="zh-CN" altLang="en-US" sz="5400"/>
              <a:t>上节内容回顾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F2DB152A-2757-4249-BDBC-C3F0760601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011" y="1759714"/>
            <a:ext cx="50260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Task2. </a:t>
            </a:r>
            <a:r>
              <a:rPr kumimoji="0" lang="zh-CN" altLang="en-US" sz="2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绘制一个实心的圆。要求圆分成若干个扇形，每个扇形颜色不同。例如下图：</a:t>
            </a:r>
            <a:endParaRPr kumimoji="0" lang="zh-CN" altLang="en-US" sz="4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图片 1">
            <a:extLst>
              <a:ext uri="{FF2B5EF4-FFF2-40B4-BE49-F238E27FC236}">
                <a16:creationId xmlns:a16="http://schemas.microsoft.com/office/drawing/2014/main" id="{7D9FDFEB-33AA-42D4-81C4-B1CFF47AC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44" y="2910093"/>
            <a:ext cx="2342662" cy="232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74961C1-8146-4AA4-AC62-E2EBC23B77EC}"/>
              </a:ext>
            </a:extLst>
          </p:cNvPr>
          <p:cNvSpPr txBox="1"/>
          <p:nvPr/>
        </p:nvSpPr>
        <p:spPr>
          <a:xfrm>
            <a:off x="5790165" y="1824737"/>
            <a:ext cx="57085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问题解决思路：</a:t>
            </a:r>
            <a:endParaRPr lang="en-US" altLang="zh-CN" b="1"/>
          </a:p>
          <a:p>
            <a:endParaRPr lang="en-US" altLang="zh-CN" b="1"/>
          </a:p>
          <a:p>
            <a:r>
              <a:rPr lang="zh-CN" altLang="en-US" b="0" i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生成无数个顶点在同一点的三角形</a:t>
            </a:r>
            <a:r>
              <a:rPr lang="en-US" altLang="zh-CN" b="0" i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, </a:t>
            </a:r>
            <a:r>
              <a:rPr lang="zh-CN" altLang="en-US" b="0" i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无数个就近似一个扇形。七个扇形形成一个多色圆盘。</a:t>
            </a:r>
            <a:endParaRPr lang="en-US" altLang="zh-CN" b="1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D51B61C-FC65-4431-93FA-FFDF0BC75B8E}"/>
              </a:ext>
            </a:extLst>
          </p:cNvPr>
          <p:cNvSpPr txBox="1"/>
          <p:nvPr/>
        </p:nvSpPr>
        <p:spPr>
          <a:xfrm>
            <a:off x="9161400" y="3635199"/>
            <a:ext cx="2875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P2 (</a:t>
            </a:r>
            <a:r>
              <a:rPr lang="en-US" altLang="zh-CN" sz="1600" err="1"/>
              <a:t>x+R</a:t>
            </a:r>
            <a:r>
              <a:rPr lang="en-US" altLang="zh-CN" sz="1600"/>
              <a:t>*cos(θ1),</a:t>
            </a:r>
            <a:r>
              <a:rPr lang="en-US" altLang="zh-CN" sz="1600" err="1"/>
              <a:t>y+R</a:t>
            </a:r>
            <a:r>
              <a:rPr lang="en-US" altLang="zh-CN" sz="1600"/>
              <a:t>*sin(θ1)</a:t>
            </a:r>
            <a:r>
              <a:rPr lang="zh-CN" altLang="en-US" sz="1600"/>
              <a:t>）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D2E589D-438F-4A8F-B5BD-D59B29E106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6690" y="3468179"/>
            <a:ext cx="4018551" cy="301790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36281B41-8694-472F-80D9-E1AC7D1E9CE2}"/>
              </a:ext>
            </a:extLst>
          </p:cNvPr>
          <p:cNvSpPr txBox="1"/>
          <p:nvPr/>
        </p:nvSpPr>
        <p:spPr>
          <a:xfrm>
            <a:off x="9161399" y="4512950"/>
            <a:ext cx="2875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P3 (</a:t>
            </a:r>
            <a:r>
              <a:rPr lang="en-US" altLang="zh-CN" sz="1600" err="1"/>
              <a:t>x+R</a:t>
            </a:r>
            <a:r>
              <a:rPr lang="en-US" altLang="zh-CN" sz="1600"/>
              <a:t>*cos(θ2),</a:t>
            </a:r>
            <a:r>
              <a:rPr lang="en-US" altLang="zh-CN" sz="1600" err="1"/>
              <a:t>y+R</a:t>
            </a:r>
            <a:r>
              <a:rPr lang="en-US" altLang="zh-CN" sz="1600"/>
              <a:t>*sin(θ2)</a:t>
            </a:r>
            <a:r>
              <a:rPr lang="zh-CN" altLang="en-US" sz="160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9111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2.</a:t>
            </a:r>
            <a:r>
              <a:rPr lang="zh-CN" altLang="en-US" sz="5400"/>
              <a:t>上节内容回顾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2BA6CB37-C5B3-4B01-A4C1-ABBB929299D8}"/>
              </a:ext>
            </a:extLst>
          </p:cNvPr>
          <p:cNvSpPr txBox="1"/>
          <p:nvPr/>
        </p:nvSpPr>
        <p:spPr>
          <a:xfrm>
            <a:off x="219635" y="1804141"/>
            <a:ext cx="52431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Task3. </a:t>
            </a:r>
            <a:r>
              <a:rPr lang="zh-CN" altLang="zh-CN" sz="1800" b="1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绘制一个奥运五环，要求形状及颜色保持和下图一致，且要求颜色重叠部分完全和下图相同（即需要虑颜色的遮挡）。</a:t>
            </a:r>
            <a:endParaRPr lang="zh-CN" altLang="zh-CN" sz="1800" kern="10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A23A239-81EE-43A2-9DC5-72036D940D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58" y="2959951"/>
            <a:ext cx="3679345" cy="245289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E858FFB-0A65-42B9-8E19-562C277C8889}"/>
              </a:ext>
            </a:extLst>
          </p:cNvPr>
          <p:cNvSpPr txBox="1"/>
          <p:nvPr/>
        </p:nvSpPr>
        <p:spPr>
          <a:xfrm>
            <a:off x="6096000" y="1912471"/>
            <a:ext cx="5689600" cy="359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思路</a:t>
            </a:r>
            <a:r>
              <a:rPr lang="en-US" altLang="zh-CN"/>
              <a:t>1 </a:t>
            </a:r>
            <a:r>
              <a:rPr lang="zh-CN" altLang="en-US"/>
              <a:t>：暴力覆盖法。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思路</a:t>
            </a:r>
            <a:r>
              <a:rPr lang="en-US" altLang="zh-CN"/>
              <a:t>2</a:t>
            </a:r>
            <a:r>
              <a:rPr lang="zh-CN" altLang="en-US"/>
              <a:t>： 采取深度测试。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pPr marL="0" lvl="2">
              <a:lnSpc>
                <a:spcPct val="107000"/>
              </a:lnSpc>
              <a:spcAft>
                <a:spcPts val="800"/>
              </a:spcAft>
            </a:pPr>
            <a:r>
              <a:rPr lang="zh-CN" altLang="en-US"/>
              <a:t>思路</a:t>
            </a:r>
            <a:r>
              <a:rPr lang="en-US" altLang="zh-CN"/>
              <a:t>3</a:t>
            </a:r>
            <a:r>
              <a:rPr lang="zh-CN" altLang="en-US"/>
              <a:t>：①</a:t>
            </a:r>
            <a:r>
              <a:rPr lang="zh-CN" altLang="zh-CN"/>
              <a:t>在</a:t>
            </a:r>
            <a:r>
              <a:rPr lang="en-US" altLang="zh-CN"/>
              <a:t>3D</a:t>
            </a:r>
            <a:r>
              <a:rPr lang="zh-CN" altLang="zh-CN"/>
              <a:t>下开启深度测试，可以将圆环拆成几个部分后对它们在</a:t>
            </a:r>
            <a:r>
              <a:rPr lang="en-US" altLang="zh-CN"/>
              <a:t>z</a:t>
            </a:r>
            <a:r>
              <a:rPr lang="zh-CN" altLang="zh-CN"/>
              <a:t>轴上进行不同的微小偏移，使得前后顺序正确</a:t>
            </a:r>
            <a:r>
              <a:rPr lang="zh-CN" altLang="en-US"/>
              <a:t>。②</a:t>
            </a:r>
            <a:r>
              <a:rPr lang="zh-CN" altLang="zh-CN"/>
              <a:t>在</a:t>
            </a:r>
            <a:r>
              <a:rPr lang="en-US" altLang="zh-CN"/>
              <a:t>3D</a:t>
            </a:r>
            <a:r>
              <a:rPr lang="zh-CN" altLang="zh-CN"/>
              <a:t>下开启深度测试，可以将圆环进行小幅度旋转，使其</a:t>
            </a:r>
            <a:r>
              <a:rPr lang="zh-CN" altLang="en-US"/>
              <a:t>在</a:t>
            </a:r>
            <a:r>
              <a:rPr lang="zh-CN" altLang="zh-CN"/>
              <a:t>三维空间里环环相扣</a:t>
            </a:r>
            <a:r>
              <a:rPr lang="zh-CN" altLang="en-US"/>
              <a:t>。</a:t>
            </a:r>
            <a:endParaRPr lang="zh-CN" altLang="zh-CN"/>
          </a:p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17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3372800" y="371916"/>
            <a:ext cx="69508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/>
              <a:t>2.</a:t>
            </a:r>
            <a:r>
              <a:rPr lang="zh-CN" altLang="en-US" sz="5400"/>
              <a:t>上节内容回顾</a:t>
            </a:r>
            <a:endParaRPr lang="en-US" altLang="zh-CN" sz="5400"/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803" y="54888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6068415-B15B-4C76-BCFA-1576B3941E1D}"/>
              </a:ext>
            </a:extLst>
          </p:cNvPr>
          <p:cNvSpPr txBox="1"/>
          <p:nvPr/>
        </p:nvSpPr>
        <p:spPr>
          <a:xfrm>
            <a:off x="400423" y="2389659"/>
            <a:ext cx="4595905" cy="1908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3400">
              <a:lnSpc>
                <a:spcPct val="107000"/>
              </a:lnSpc>
              <a:spcAft>
                <a:spcPts val="800"/>
              </a:spcAft>
            </a:pPr>
            <a:r>
              <a:rPr lang="zh-CN" altLang="zh-CN" sz="2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具体做法是将左上和右上的环拆成两部分，中上的环拆成三部分，并施加不同的</a:t>
            </a:r>
            <a:r>
              <a:rPr lang="en-US" altLang="zh-CN" sz="2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z</a:t>
            </a:r>
            <a:r>
              <a:rPr lang="zh-CN" altLang="zh-CN" sz="28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轴深度绘制</a:t>
            </a:r>
            <a:r>
              <a:rPr lang="zh-CN" altLang="en-US" sz="2800" kern="1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。</a:t>
            </a:r>
            <a:endParaRPr lang="zh-CN" altLang="zh-CN" sz="2400" kern="10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5DB2388-058B-485B-B394-AD26B14B4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8258" y="1690941"/>
            <a:ext cx="4960001" cy="3797943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6C9062EF-86AE-46C9-87DE-BBD9C645032A}"/>
              </a:ext>
            </a:extLst>
          </p:cNvPr>
          <p:cNvSpPr txBox="1"/>
          <p:nvPr/>
        </p:nvSpPr>
        <p:spPr>
          <a:xfrm>
            <a:off x="8499025" y="5603645"/>
            <a:ext cx="2384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侧面视图</a:t>
            </a:r>
          </a:p>
        </p:txBody>
      </p:sp>
    </p:spTree>
    <p:extLst>
      <p:ext uri="{BB962C8B-B14F-4D97-AF65-F5344CB8AC3E}">
        <p14:creationId xmlns:p14="http://schemas.microsoft.com/office/powerpoint/2010/main" val="273675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4FFB78-B7F9-4404-BB0D-BFED2223CE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DF6F0"/>
              </a:clrFrom>
              <a:clrTo>
                <a:srgbClr val="FDF6F0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34"/>
          <a:stretch>
            <a:fillRect/>
          </a:stretch>
        </p:blipFill>
        <p:spPr>
          <a:xfrm>
            <a:off x="0" y="4176653"/>
            <a:ext cx="12207123" cy="2713052"/>
          </a:xfrm>
          <a:prstGeom prst="rect">
            <a:avLst/>
          </a:prstGeom>
        </p:spPr>
      </p:pic>
      <p:sp>
        <p:nvSpPr>
          <p:cNvPr id="8" name="文本占位符 4">
            <a:extLst>
              <a:ext uri="{FF2B5EF4-FFF2-40B4-BE49-F238E27FC236}">
                <a16:creationId xmlns:a16="http://schemas.microsoft.com/office/drawing/2014/main" id="{250EEC88-E847-46BE-B2C7-F02F40B70C1F}"/>
              </a:ext>
            </a:extLst>
          </p:cNvPr>
          <p:cNvSpPr>
            <a:spLocks noGrp="1"/>
          </p:cNvSpPr>
          <p:nvPr/>
        </p:nvSpPr>
        <p:spPr>
          <a:xfrm>
            <a:off x="1215876" y="2590190"/>
            <a:ext cx="9637395" cy="1210843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altLang="zh-CN" sz="20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4800" b="1"/>
          </a:p>
        </p:txBody>
      </p:sp>
      <p:sp>
        <p:nvSpPr>
          <p:cNvPr id="9" name="文本占位符 5">
            <a:extLst>
              <a:ext uri="{FF2B5EF4-FFF2-40B4-BE49-F238E27FC236}">
                <a16:creationId xmlns:a16="http://schemas.microsoft.com/office/drawing/2014/main" id="{06630738-B0B9-4E72-94D8-BBA975CE24BB}"/>
              </a:ext>
            </a:extLst>
          </p:cNvPr>
          <p:cNvSpPr>
            <a:spLocks noGrp="1"/>
          </p:cNvSpPr>
          <p:nvPr/>
        </p:nvSpPr>
        <p:spPr>
          <a:xfrm>
            <a:off x="3474400" y="1853210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文本占位符 8">
            <a:extLst>
              <a:ext uri="{FF2B5EF4-FFF2-40B4-BE49-F238E27FC236}">
                <a16:creationId xmlns:a16="http://schemas.microsoft.com/office/drawing/2014/main" id="{39041DB5-2215-4723-9FE5-BBB60616D39C}"/>
              </a:ext>
            </a:extLst>
          </p:cNvPr>
          <p:cNvSpPr>
            <a:spLocks noGrp="1"/>
          </p:cNvSpPr>
          <p:nvPr/>
        </p:nvSpPr>
        <p:spPr>
          <a:xfrm>
            <a:off x="1065417" y="4257555"/>
            <a:ext cx="10061163" cy="3534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000" kern="1200" baseline="0" dirty="0">
                <a:solidFill>
                  <a:schemeClr val="tx1"/>
                </a:solidFill>
                <a:latin typeface="Times New Roman" panose="02020603050405020304" pitchFamily="18" charset="0"/>
                <a:ea typeface="仿宋" panose="02010609060101010101" pitchFamily="49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3" name="文本占位符 5">
            <a:extLst>
              <a:ext uri="{FF2B5EF4-FFF2-40B4-BE49-F238E27FC236}">
                <a16:creationId xmlns:a16="http://schemas.microsoft.com/office/drawing/2014/main" id="{9E9E7FA8-1336-4B6A-A0BE-6946A01F3CA3}"/>
              </a:ext>
            </a:extLst>
          </p:cNvPr>
          <p:cNvSpPr>
            <a:spLocks noGrp="1"/>
          </p:cNvSpPr>
          <p:nvPr/>
        </p:nvSpPr>
        <p:spPr>
          <a:xfrm>
            <a:off x="3474401" y="1821098"/>
            <a:ext cx="5243195" cy="348409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03B6835-5394-48C9-B6AE-DB5608F0ED95}"/>
              </a:ext>
            </a:extLst>
          </p:cNvPr>
          <p:cNvSpPr/>
          <p:nvPr/>
        </p:nvSpPr>
        <p:spPr>
          <a:xfrm>
            <a:off x="645209" y="657316"/>
            <a:ext cx="110707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/>
              <a:t>Introduction to Computer Graphics</a:t>
            </a:r>
            <a:endParaRPr lang="en-US" altLang="zh-CN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www.xmu.edu.cn/images/logo2.png">
            <a:extLst>
              <a:ext uri="{FF2B5EF4-FFF2-40B4-BE49-F238E27FC236}">
                <a16:creationId xmlns:a16="http://schemas.microsoft.com/office/drawing/2014/main" id="{C0FB6A70-BF8A-4BD5-963D-3BB81FDDE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720" y="5300684"/>
            <a:ext cx="3133735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398EE29-94E7-4460-B437-55398690E978}"/>
              </a:ext>
            </a:extLst>
          </p:cNvPr>
          <p:cNvCxnSpPr>
            <a:cxnSpLocks/>
          </p:cNvCxnSpPr>
          <p:nvPr/>
        </p:nvCxnSpPr>
        <p:spPr>
          <a:xfrm>
            <a:off x="0" y="13691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5C7CA80-2012-4B89-A08C-5AE47D242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65405" y="1824104"/>
            <a:ext cx="6861175" cy="4102191"/>
          </a:xfrm>
        </p:spPr>
        <p:txBody>
          <a:bodyPr/>
          <a:lstStyle/>
          <a:p>
            <a:r>
              <a:rPr lang="en-US" altLang="zh-CN"/>
              <a:t>1.</a:t>
            </a:r>
            <a:r>
              <a:rPr lang="zh-CN" altLang="en-US"/>
              <a:t>实验报告说明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上节内容回顾</a:t>
            </a:r>
            <a:endParaRPr lang="en-US" altLang="zh-CN"/>
          </a:p>
          <a:p>
            <a:endParaRPr lang="en-US" altLang="zh-CN"/>
          </a:p>
          <a:p>
            <a:r>
              <a:rPr lang="en-US" altLang="zh-CN" sz="4000" b="1"/>
              <a:t>3.</a:t>
            </a:r>
            <a:r>
              <a:rPr lang="zh-CN" altLang="en-US" sz="4000" b="1"/>
              <a:t>本次实验说明</a:t>
            </a:r>
          </a:p>
        </p:txBody>
      </p:sp>
    </p:spTree>
    <p:extLst>
      <p:ext uri="{BB962C8B-B14F-4D97-AF65-F5344CB8AC3E}">
        <p14:creationId xmlns:p14="http://schemas.microsoft.com/office/powerpoint/2010/main" val="3047039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1710</Words>
  <Application>Microsoft Office PowerPoint</Application>
  <PresentationFormat>宽屏</PresentationFormat>
  <Paragraphs>177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黑体</vt:lpstr>
      <vt:lpstr>新宋体</vt:lpstr>
      <vt:lpstr>Arial</vt:lpstr>
      <vt:lpstr>Calibri</vt:lpstr>
      <vt:lpstr>open sans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Face Alignment meets Reconstruction</dc:title>
  <dc:creator>Yinglin Zheng (FA Talent)</dc:creator>
  <cp:lastModifiedBy>刘 鹏飞</cp:lastModifiedBy>
  <cp:revision>1</cp:revision>
  <dcterms:created xsi:type="dcterms:W3CDTF">2019-10-10T05:31:56Z</dcterms:created>
  <dcterms:modified xsi:type="dcterms:W3CDTF">2022-03-23T06:30:09Z</dcterms:modified>
</cp:coreProperties>
</file>

<file path=docProps/thumbnail.jpeg>
</file>